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64B22A-85C8-4FA7-9536-34C1655DAD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FAF185-C30F-400B-AE06-21F66A643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381000"/>
            <a:ext cx="470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Subject : Artificial Intelligence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828800" y="1981200"/>
            <a:ext cx="5168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Topic : Knowledge Representation</a:t>
            </a:r>
            <a:endParaRPr lang="en-US" sz="28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438400" y="4800600"/>
            <a:ext cx="6477000" cy="1726722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Prepared </a:t>
            </a:r>
            <a:r>
              <a:rPr lang="en-US" smtClean="0">
                <a:solidFill>
                  <a:schemeClr val="tx1"/>
                </a:solidFill>
              </a:rPr>
              <a:t>By.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Prof. </a:t>
            </a:r>
            <a:r>
              <a:rPr lang="en-US" dirty="0" err="1" smtClean="0">
                <a:solidFill>
                  <a:schemeClr val="tx1"/>
                </a:solidFill>
              </a:rPr>
              <a:t>Syed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Rehan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Anjuman</a:t>
            </a:r>
            <a:r>
              <a:rPr lang="en-US" dirty="0" smtClean="0">
                <a:solidFill>
                  <a:schemeClr val="tx1"/>
                </a:solidFill>
              </a:rPr>
              <a:t> College Of </a:t>
            </a:r>
            <a:r>
              <a:rPr lang="en-US" dirty="0" err="1" smtClean="0">
                <a:solidFill>
                  <a:schemeClr val="tx1"/>
                </a:solidFill>
              </a:rPr>
              <a:t>Engg</a:t>
            </a:r>
            <a:r>
              <a:rPr lang="en-US" dirty="0" smtClean="0">
                <a:solidFill>
                  <a:schemeClr val="tx1"/>
                </a:solidFill>
              </a:rPr>
              <a:t>. &amp; Tech.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Department Of Computer Science &amp; </a:t>
            </a:r>
            <a:r>
              <a:rPr lang="en-US" dirty="0" err="1" smtClean="0">
                <a:solidFill>
                  <a:schemeClr val="tx1"/>
                </a:solidFill>
              </a:rPr>
              <a:t>Engg</a:t>
            </a:r>
            <a:r>
              <a:rPr lang="en-US" dirty="0" smtClean="0">
                <a:solidFill>
                  <a:schemeClr val="tx1"/>
                </a:solidFill>
              </a:rPr>
              <a:t>.  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458200" cy="3352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Frames which have procedural knowledge embedded in it are called action procedure frames. The action frame has the following slots. </a:t>
            </a:r>
          </a:p>
          <a:p>
            <a:r>
              <a:rPr lang="en-US" dirty="0" smtClean="0"/>
              <a:t> Actor slot which holds information @ who is performing the activity.</a:t>
            </a:r>
          </a:p>
          <a:p>
            <a:pPr lvl="0"/>
            <a:r>
              <a:rPr lang="en-US" dirty="0" smtClean="0"/>
              <a:t>Source Slot hold information from where the action has to begin.</a:t>
            </a:r>
          </a:p>
          <a:p>
            <a:pPr lvl="0"/>
            <a:r>
              <a:rPr lang="en-US" dirty="0" smtClean="0"/>
              <a:t>Destination slot holds information about the place where action has to end. </a:t>
            </a:r>
          </a:p>
          <a:p>
            <a:pPr lvl="0"/>
            <a:r>
              <a:rPr lang="en-US" dirty="0" smtClean="0"/>
              <a:t>Task slot This generates the necessary sub frames required to perform the operation.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90800" y="3810000"/>
          <a:ext cx="3352800" cy="2621280"/>
        </p:xfrm>
        <a:graphic>
          <a:graphicData uri="http://schemas.openxmlformats.org/drawingml/2006/table">
            <a:tbl>
              <a:tblPr/>
              <a:tblGrid>
                <a:gridCol w="1544248"/>
                <a:gridCol w="268565"/>
                <a:gridCol w="268565"/>
                <a:gridCol w="1271422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Name : Cleaning the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ict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of carburetor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Expert</a:t>
                      </a:r>
                    </a:p>
                    <a:p>
                      <a:pPr algn="ctr"/>
                      <a:r>
                        <a:rPr lang="en-US" sz="1000" dirty="0">
                          <a:latin typeface="Times New Roman"/>
                        </a:rPr>
                        <a:t>Object   </a:t>
                      </a:r>
                      <a:endParaRPr lang="en-US" sz="1000" dirty="0" smtClean="0">
                        <a:latin typeface="Times New Roman"/>
                      </a:endParaRPr>
                    </a:p>
                    <a:p>
                      <a:pPr algn="ctr"/>
                      <a:endParaRPr lang="en-US" sz="1000" dirty="0" smtClean="0">
                        <a:latin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/>
                        </a:rPr>
                        <a:t>Source</a:t>
                      </a:r>
                      <a:r>
                        <a:rPr lang="en-US" sz="1000" dirty="0">
                          <a:latin typeface="Times New Roman"/>
                        </a:rPr>
                        <a:t>	</a:t>
                      </a:r>
                      <a:r>
                        <a:rPr lang="en-US" sz="1000" dirty="0" smtClean="0">
                          <a:latin typeface="Times New Roman"/>
                        </a:rPr>
                        <a:t>                                            </a:t>
                      </a:r>
                      <a:r>
                        <a:rPr kumimoji="0" lang="en-US" sz="1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Destination </a:t>
                      </a:r>
                      <a:r>
                        <a:rPr lang="en-US" sz="1000" dirty="0">
                          <a:latin typeface="Times New Roman"/>
                        </a:rPr>
                        <a:t>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0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Scooter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Scooter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  Task 1  		Task 2 			Task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Remove Carburetor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Clean Nozzle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Fix Carburetor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820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mechanisms for representing knowledge about common sequences of events.</a:t>
            </a:r>
          </a:p>
          <a:p>
            <a:r>
              <a:rPr lang="en-US" dirty="0" smtClean="0"/>
              <a:t>	A script is a structure that describes a stereotyped sequence of events in a particular content consist of slots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contains values/default values.</a:t>
            </a:r>
          </a:p>
          <a:p>
            <a:r>
              <a:rPr lang="en-US" dirty="0" smtClean="0"/>
              <a:t>	Components of  a script</a:t>
            </a:r>
          </a:p>
          <a:p>
            <a:pPr lvl="0"/>
            <a:r>
              <a:rPr lang="en-US" dirty="0" smtClean="0"/>
              <a:t>Entry conditions – conditions before the events described in the script can occur.</a:t>
            </a:r>
          </a:p>
          <a:p>
            <a:pPr lvl="0"/>
            <a:r>
              <a:rPr lang="en-US" dirty="0" smtClean="0"/>
              <a:t>Result – conditions that will in general be true after the events described in the script have occurred. </a:t>
            </a:r>
          </a:p>
          <a:p>
            <a:pPr lvl="0"/>
            <a:r>
              <a:rPr lang="en-US" dirty="0" smtClean="0"/>
              <a:t>Props  - slots   representing objects that are involved in the event described in the script.</a:t>
            </a:r>
          </a:p>
          <a:p>
            <a:pPr lvl="0"/>
            <a:r>
              <a:rPr lang="en-US" dirty="0" smtClean="0"/>
              <a:t>Roles – Slots representing people who are </a:t>
            </a:r>
            <a:r>
              <a:rPr lang="en-US" dirty="0" err="1" smtClean="0"/>
              <a:t>envolved</a:t>
            </a:r>
            <a:r>
              <a:rPr lang="en-US" dirty="0" smtClean="0"/>
              <a:t> in the events described in the script. </a:t>
            </a:r>
          </a:p>
          <a:p>
            <a:pPr lvl="0"/>
            <a:r>
              <a:rPr lang="en-US" dirty="0" smtClean="0"/>
              <a:t>Track – The specific variation on a more general pattern that is represented by this particular script.</a:t>
            </a:r>
          </a:p>
          <a:p>
            <a:pPr lvl="0"/>
            <a:r>
              <a:rPr lang="en-US" dirty="0" smtClean="0"/>
              <a:t>Scenes – The actual sequences of events that occur.</a:t>
            </a:r>
          </a:p>
          <a:p>
            <a:endParaRPr lang="en-US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2400" y="152400"/>
            <a:ext cx="548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Scripts</a:t>
            </a:r>
            <a:endParaRPr lang="en-US" altLang="en-US" sz="2800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458200" cy="5943600"/>
          </a:xfrm>
        </p:spPr>
        <p:txBody>
          <a:bodyPr>
            <a:normAutofit/>
          </a:bodyPr>
          <a:lstStyle/>
          <a:p>
            <a:r>
              <a:rPr lang="en-US" b="1" dirty="0" smtClean="0"/>
              <a:t>Pseudo form of a restaurant script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1999" y="1066800"/>
          <a:ext cx="7924799" cy="5645350"/>
        </p:xfrm>
        <a:graphic>
          <a:graphicData uri="http://schemas.openxmlformats.org/drawingml/2006/table">
            <a:tbl>
              <a:tblPr/>
              <a:tblGrid>
                <a:gridCol w="3962399"/>
                <a:gridCol w="3962400"/>
              </a:tblGrid>
              <a:tr h="23186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Script :  Going to a restaurant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Props :  Food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Tables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Menu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Money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Roles : Owner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Customer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Waiter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Cashier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Scene1 : Entering the restaurant.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  Enters the restaurant.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  scans the tables chooses the best one.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  decides to sit there.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  goes there.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  occupies the seat.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77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Entry conditions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Customer is hungry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Customer has money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Owner has food.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Scene 2: Ordering the food.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   Customer asks for menu.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   Waiter brings it.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    Customer glances it.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   Chooses what to eat.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   Orders that item.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1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Results :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           Customer is hungry.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           Owner has more money.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           Customer has less money.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           Owner has less food.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Scene 3 :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Eating the food.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Waiter brings the food.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             Customer eats it.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2779" marR="5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772400" cy="4572000"/>
          </a:xfrm>
        </p:spPr>
        <p:txBody>
          <a:bodyPr/>
          <a:lstStyle/>
          <a:p>
            <a:pPr algn="ctr"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9916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Introduction: What is AI? History &amp; Applications, Artificial intelligence as representation &amp; Search, Production system, Basics of problem solving: problem representation paradigms, defining problem as a state space representation, Characteristics.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Search Techniques: Uninformed Search techniques, Informed Heuristic Based Search, Generate and test, Hill-climbing, Best-First Search, Problem Reduction, and Constraint Satisfaction.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Knowledge representation: Knowledge representation Issues: First order logic, Predicate Logic, Structured Knowledge Representation: Backward Chaining , Backward Chaining , Resolution ,Semantic Nets, Frames, and Scripts, Ontology.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Uncertainty: Handing uncertain knowledge, rational decisions, basics of probability, axioms of probability, </a:t>
            </a:r>
            <a:r>
              <a:rPr lang="en-US" dirty="0" err="1" smtClean="0"/>
              <a:t>Baye’s</a:t>
            </a:r>
            <a:r>
              <a:rPr lang="en-US" dirty="0" smtClean="0"/>
              <a:t> Rule and conditional independence , Bayesian networks , Exact and Approximate inference in Bayesian Networks, Fuzzy Logic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Learning: What is learning?, Knowledge and learning, Learning in Problem Solving, Learning from example, learning probabilistic models, Formal Learning Theory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Expert Systems: Fundamental blocks, Knowledge Engineering, Knowledge Acquisition, Knowledge Based Systems, Automated Reasoning, Understanding Natural language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86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Syllabus (Artificial Intelligence –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Sem</a:t>
            </a:r>
            <a:r>
              <a:rPr lang="en-US" sz="2800" dirty="0" smtClean="0"/>
              <a:t> CSE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610600" cy="5791200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Explain</a:t>
            </a:r>
            <a:r>
              <a:rPr lang="en-US" dirty="0" smtClean="0"/>
              <a:t> the concept behind problem representation paradigms &amp; its characteristics, production system and defining problem as a state space representation.</a:t>
            </a:r>
          </a:p>
          <a:p>
            <a:r>
              <a:rPr lang="en-US" b="1" i="1" dirty="0" err="1" smtClean="0"/>
              <a:t>Analyse</a:t>
            </a:r>
            <a:r>
              <a:rPr lang="en-US" dirty="0" smtClean="0"/>
              <a:t> various AI search algorithms (uninformed, informed, heuristic, constraint satisfaction, best-first search, problem reduction</a:t>
            </a:r>
          </a:p>
          <a:p>
            <a:r>
              <a:rPr lang="en-US" b="1" i="1" dirty="0" smtClean="0"/>
              <a:t>Explain</a:t>
            </a:r>
            <a:r>
              <a:rPr lang="en-US" dirty="0" smtClean="0"/>
              <a:t> the fundamentals of knowledge representation (logic-based, frame-based, semantic nets), inference and theorem proving ,Know how to build simple knowledge-based systems.</a:t>
            </a:r>
          </a:p>
          <a:p>
            <a:r>
              <a:rPr lang="en-US" b="1" i="1" dirty="0" smtClean="0"/>
              <a:t>Demonstrate</a:t>
            </a:r>
            <a:r>
              <a:rPr lang="en-US" dirty="0" smtClean="0"/>
              <a:t> working knowledge of reasoning in the presence of incomplete and/or uncertain information by applying Bayesian Networks and Fuzzy Logic.</a:t>
            </a:r>
          </a:p>
          <a:p>
            <a:r>
              <a:rPr lang="en-US" b="1" i="1" dirty="0" smtClean="0"/>
              <a:t>Apply</a:t>
            </a:r>
            <a:r>
              <a:rPr lang="en-US" dirty="0" smtClean="0"/>
              <a:t> learning in problem solving , learning probabilistic models.</a:t>
            </a:r>
          </a:p>
          <a:p>
            <a:r>
              <a:rPr lang="en-US" b="1" i="1" dirty="0" smtClean="0"/>
              <a:t>Apply </a:t>
            </a:r>
            <a:r>
              <a:rPr lang="en-US" dirty="0" smtClean="0"/>
              <a:t>the concept of knowledge engineering, learning, knowledge acquisition, understanding natural language.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24424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Course Outcome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Knowledge Representation Issues</a:t>
            </a:r>
          </a:p>
          <a:p>
            <a:r>
              <a:rPr lang="en-US" b="1" dirty="0" smtClean="0"/>
              <a:t>Semantic Networks</a:t>
            </a:r>
          </a:p>
          <a:p>
            <a:r>
              <a:rPr lang="en-US" sz="2400" b="1" dirty="0" smtClean="0"/>
              <a:t>FRAMES</a:t>
            </a:r>
          </a:p>
          <a:p>
            <a:r>
              <a:rPr lang="en-US" sz="2400" b="1" dirty="0" smtClean="0"/>
              <a:t>Scripts</a:t>
            </a:r>
          </a:p>
          <a:p>
            <a:endParaRPr lang="en-US" altLang="en-US" b="1" dirty="0" smtClean="0"/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990600" y="609600"/>
            <a:ext cx="158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Contents:-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74676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becomes clear that particular knowledge representation models allow for more specific more powerful problem solving mechanisms that operate on them. </a:t>
            </a:r>
          </a:p>
          <a:p>
            <a:r>
              <a:rPr lang="en-US" dirty="0" smtClean="0"/>
              <a:t>Examine specific techniques that can be used for representing &amp; manipulating knowledge within programs.</a:t>
            </a:r>
          </a:p>
          <a:p>
            <a:r>
              <a:rPr lang="en-US" b="1" u="sng" dirty="0" smtClean="0"/>
              <a:t>Representation &amp; Mapping</a:t>
            </a:r>
          </a:p>
          <a:p>
            <a:pPr lvl="0"/>
            <a:r>
              <a:rPr lang="en-US" dirty="0" smtClean="0"/>
              <a:t>Facts :- truths in some relevant world</a:t>
            </a:r>
          </a:p>
          <a:p>
            <a:r>
              <a:rPr lang="en-US" dirty="0" smtClean="0"/>
              <a:t>These are the things we want to represent.</a:t>
            </a:r>
          </a:p>
          <a:p>
            <a:pPr lvl="0"/>
            <a:r>
              <a:rPr lang="en-US" dirty="0" smtClean="0"/>
              <a:t>Representations of facts in some chosen formalism. </a:t>
            </a:r>
          </a:p>
          <a:p>
            <a:r>
              <a:rPr lang="en-US" dirty="0" smtClean="0"/>
              <a:t>Things we are actually manipulating. Structuring these entities is as two levels.</a:t>
            </a:r>
          </a:p>
          <a:p>
            <a:pPr lvl="0"/>
            <a:r>
              <a:rPr lang="en-US" dirty="0" smtClean="0"/>
              <a:t>The knowledge level, at which facts concluding each agents behavior &amp; current goals are described.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5296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Knowledge Representation Issues</a:t>
            </a:r>
            <a:endParaRPr lang="en-US" sz="2800" u="sn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63850" y="4759325"/>
            <a:ext cx="1708150" cy="492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Mangal"/>
              </a:rPr>
              <a:t>Internal Representations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16025" y="4759325"/>
            <a:ext cx="785812" cy="492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Mangal"/>
              </a:rPr>
              <a:t>Facts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63850" y="5691187"/>
            <a:ext cx="1708150" cy="490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Mangal"/>
              </a:rPr>
              <a:t>English Representations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2001837" y="4879975"/>
            <a:ext cx="8620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H="1">
            <a:off x="2001837" y="5095875"/>
            <a:ext cx="8620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 flipH="1">
            <a:off x="4572000" y="5181600"/>
            <a:ext cx="8620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4572000" y="4852987"/>
            <a:ext cx="8620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>
            <a:off x="5434012" y="4852987"/>
            <a:ext cx="0" cy="328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3984625" y="5251450"/>
            <a:ext cx="0" cy="428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 flipV="1">
            <a:off x="3414712" y="5260975"/>
            <a:ext cx="1588" cy="4302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4" name="Rectangle 13"/>
          <p:cNvSpPr/>
          <p:nvPr/>
        </p:nvSpPr>
        <p:spPr>
          <a:xfrm>
            <a:off x="1371600" y="53340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English understanding		English generation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990600"/>
            <a:ext cx="7772400" cy="5410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Representational adequacy the ability to represent all of the kinds of knowledge that are needed in that domain.</a:t>
            </a:r>
          </a:p>
          <a:p>
            <a:pPr lvl="0"/>
            <a:r>
              <a:rPr lang="en-US" dirty="0" smtClean="0"/>
              <a:t>Inferential Adequacy: - the ability to manipulate the representation structures in such a way as to derive new structures corresponding to new knowledge inferred from </a:t>
            </a:r>
            <a:r>
              <a:rPr lang="en-US" dirty="0" err="1" smtClean="0"/>
              <a:t>ol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Inferential Efficiency: - the ability to incorporate into the knowledge structure additional information that can be used to focus the attention of the inference mechanism in the most promising directions.</a:t>
            </a:r>
          </a:p>
          <a:p>
            <a:pPr lvl="0"/>
            <a:r>
              <a:rPr lang="en-US" dirty="0" smtClean="0"/>
              <a:t>Acquisitioned Efficiency: - the ability to acquire new information easily. The simplest case involves direct insertion by a person of new knowledge into the database.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"/>
            <a:ext cx="66818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Approaches to knowledge Representation.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Semantic Network is a structure for representing knowledge as a pattern of interconnected nodes and arcs. It is also defined as a graphical representation of knowledge. </a:t>
            </a:r>
          </a:p>
          <a:p>
            <a:r>
              <a:rPr lang="en-US" dirty="0" smtClean="0"/>
              <a:t>The objects under consideration serves as nodes &amp; the relationships with another node give the arcs. </a:t>
            </a:r>
          </a:p>
          <a:p>
            <a:r>
              <a:rPr lang="en-US" dirty="0" smtClean="0"/>
              <a:t>Nodes represent</a:t>
            </a:r>
          </a:p>
          <a:p>
            <a:r>
              <a:rPr lang="en-US" dirty="0" smtClean="0"/>
              <a:t>Entities, Attributes, States or Events Arcs in the network give the relationship between the nodes &amp; Labels on the arc specify what type of relationship actually exists.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533400"/>
            <a:ext cx="3115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Semantic Networks</a:t>
            </a:r>
            <a:endParaRPr lang="en-US" sz="2800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8686800" cy="65532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a &amp; instance relations.</a:t>
            </a:r>
            <a:endParaRPr lang="en-US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33400" y="685800"/>
            <a:ext cx="6400800" cy="2514600"/>
            <a:chOff x="2350" y="7526"/>
            <a:chExt cx="8763" cy="3952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7960" y="9047"/>
              <a:ext cx="636" cy="6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Mangal"/>
                </a:rPr>
                <a:t>has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350" y="7526"/>
              <a:ext cx="8763" cy="3952"/>
              <a:chOff x="2350" y="7526"/>
              <a:chExt cx="8763" cy="3952"/>
            </a:xfrm>
          </p:grpSpPr>
          <p:sp>
            <p:nvSpPr>
              <p:cNvPr id="2053" name="Text Box 5"/>
              <p:cNvSpPr txBox="1">
                <a:spLocks noChangeArrowheads="1"/>
              </p:cNvSpPr>
              <p:nvPr/>
            </p:nvSpPr>
            <p:spPr bwMode="auto">
              <a:xfrm>
                <a:off x="6778" y="8599"/>
                <a:ext cx="636" cy="6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is a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2350" y="7526"/>
                <a:ext cx="8763" cy="3952"/>
                <a:chOff x="2350" y="7568"/>
                <a:chExt cx="8763" cy="3952"/>
              </a:xfrm>
            </p:grpSpPr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2350" y="7771"/>
                  <a:ext cx="2228" cy="5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Scooter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5584" y="7771"/>
                  <a:ext cx="2228" cy="5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Two - wheeler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8871" y="7771"/>
                  <a:ext cx="2228" cy="5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Motor – bike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058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4578" y="8042"/>
                  <a:ext cx="100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59" name="AutoShape 11"/>
                <p:cNvCxnSpPr>
                  <a:cxnSpLocks noChangeShapeType="1"/>
                </p:cNvCxnSpPr>
                <p:nvPr/>
              </p:nvCxnSpPr>
              <p:spPr bwMode="auto">
                <a:xfrm flipH="1">
                  <a:off x="7812" y="8042"/>
                  <a:ext cx="105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60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6667" y="8328"/>
                  <a:ext cx="0" cy="10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61" name="AutoShape 13"/>
                <p:cNvCxnSpPr>
                  <a:cxnSpLocks noChangeShapeType="1"/>
                </p:cNvCxnSpPr>
                <p:nvPr/>
              </p:nvCxnSpPr>
              <p:spPr bwMode="auto">
                <a:xfrm flipH="1">
                  <a:off x="4552" y="9654"/>
                  <a:ext cx="100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62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7854" y="9668"/>
                  <a:ext cx="100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2350" y="9388"/>
                  <a:ext cx="2228" cy="5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Brakes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5584" y="9388"/>
                  <a:ext cx="2228" cy="5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Moving – vehicles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8871" y="9388"/>
                  <a:ext cx="2228" cy="5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Engine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350" y="10963"/>
                  <a:ext cx="2228" cy="5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Electrical system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8885" y="10963"/>
                  <a:ext cx="2228" cy="5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Fuel - system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068" name="AutoShape 2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578" y="11221"/>
                  <a:ext cx="156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69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310" y="11209"/>
                  <a:ext cx="156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070" name="AutoShape 22"/>
                <p:cNvCxnSpPr>
                  <a:cxnSpLocks noChangeShapeType="1"/>
                </p:cNvCxnSpPr>
                <p:nvPr/>
              </p:nvCxnSpPr>
              <p:spPr bwMode="auto">
                <a:xfrm>
                  <a:off x="6140" y="9945"/>
                  <a:ext cx="0" cy="127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71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7298" y="9945"/>
                  <a:ext cx="0" cy="127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07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713" y="7568"/>
                  <a:ext cx="636" cy="6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is a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8055" y="7568"/>
                  <a:ext cx="636" cy="6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is a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782" y="9143"/>
                  <a:ext cx="636" cy="6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has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216" y="10460"/>
                  <a:ext cx="636" cy="6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has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419" y="10459"/>
                  <a:ext cx="636" cy="6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Arial" pitchFamily="34" charset="0"/>
                      <a:cs typeface="Mangal"/>
                    </a:rPr>
                    <a:t>has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914400" y="4114800"/>
            <a:ext cx="7162800" cy="2286000"/>
            <a:chOff x="2582" y="13775"/>
            <a:chExt cx="6683" cy="2625"/>
          </a:xfrm>
        </p:grpSpPr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6169" y="14510"/>
              <a:ext cx="989" cy="4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Mangal"/>
                </a:rPr>
                <a:t>Has part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79" name="Group 31"/>
            <p:cNvGrpSpPr>
              <a:grpSpLocks/>
            </p:cNvGrpSpPr>
            <p:nvPr/>
          </p:nvGrpSpPr>
          <p:grpSpPr bwMode="auto">
            <a:xfrm>
              <a:off x="2582" y="13775"/>
              <a:ext cx="6683" cy="2625"/>
              <a:chOff x="2582" y="13775"/>
              <a:chExt cx="6683" cy="2625"/>
            </a:xfrm>
          </p:grpSpPr>
          <p:sp>
            <p:nvSpPr>
              <p:cNvPr id="2080" name="Text Box 32"/>
              <p:cNvSpPr txBox="1">
                <a:spLocks noChangeArrowheads="1"/>
              </p:cNvSpPr>
              <p:nvPr/>
            </p:nvSpPr>
            <p:spPr bwMode="auto">
              <a:xfrm>
                <a:off x="3627" y="15325"/>
                <a:ext cx="1344" cy="4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Uniform color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1" name="Text Box 33"/>
              <p:cNvSpPr txBox="1">
                <a:spLocks noChangeArrowheads="1"/>
              </p:cNvSpPr>
              <p:nvPr/>
            </p:nvSpPr>
            <p:spPr bwMode="auto">
              <a:xfrm>
                <a:off x="6370" y="15951"/>
                <a:ext cx="718" cy="4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team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2" name="Rectangle 34"/>
              <p:cNvSpPr>
                <a:spLocks noChangeArrowheads="1"/>
              </p:cNvSpPr>
              <p:nvPr/>
            </p:nvSpPr>
            <p:spPr bwMode="auto">
              <a:xfrm>
                <a:off x="4782" y="13775"/>
                <a:ext cx="1481" cy="4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Mammal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3" name="Rectangle 35"/>
              <p:cNvSpPr>
                <a:spLocks noChangeArrowheads="1"/>
              </p:cNvSpPr>
              <p:nvPr/>
            </p:nvSpPr>
            <p:spPr bwMode="auto">
              <a:xfrm>
                <a:off x="4782" y="14672"/>
                <a:ext cx="1481" cy="4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Person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4" name="Rectangle 36"/>
              <p:cNvSpPr>
                <a:spLocks noChangeArrowheads="1"/>
              </p:cNvSpPr>
              <p:nvPr/>
            </p:nvSpPr>
            <p:spPr bwMode="auto">
              <a:xfrm>
                <a:off x="4698" y="15718"/>
                <a:ext cx="1766" cy="4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Pee-wee Reese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5" name="Rectangle 37"/>
              <p:cNvSpPr>
                <a:spLocks noChangeArrowheads="1"/>
              </p:cNvSpPr>
              <p:nvPr/>
            </p:nvSpPr>
            <p:spPr bwMode="auto">
              <a:xfrm>
                <a:off x="2582" y="15718"/>
                <a:ext cx="1481" cy="4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Blue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6" name="Rectangle 38"/>
              <p:cNvSpPr>
                <a:spLocks noChangeArrowheads="1"/>
              </p:cNvSpPr>
              <p:nvPr/>
            </p:nvSpPr>
            <p:spPr bwMode="auto">
              <a:xfrm>
                <a:off x="7115" y="15718"/>
                <a:ext cx="2150" cy="4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Brooklyn Dodgers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7" name="Rectangle 39"/>
              <p:cNvSpPr>
                <a:spLocks noChangeArrowheads="1"/>
              </p:cNvSpPr>
              <p:nvPr/>
            </p:nvSpPr>
            <p:spPr bwMode="auto">
              <a:xfrm>
                <a:off x="7069" y="14672"/>
                <a:ext cx="1481" cy="4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Nose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88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5558" y="14223"/>
                <a:ext cx="0" cy="4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89" name="AutoShape 41"/>
              <p:cNvCxnSpPr>
                <a:cxnSpLocks noChangeShapeType="1"/>
              </p:cNvCxnSpPr>
              <p:nvPr/>
            </p:nvCxnSpPr>
            <p:spPr bwMode="auto">
              <a:xfrm>
                <a:off x="6464" y="15935"/>
                <a:ext cx="6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90" name="AutoShape 42"/>
              <p:cNvCxnSpPr>
                <a:cxnSpLocks noChangeShapeType="1"/>
              </p:cNvCxnSpPr>
              <p:nvPr/>
            </p:nvCxnSpPr>
            <p:spPr bwMode="auto">
              <a:xfrm>
                <a:off x="6309" y="14903"/>
                <a:ext cx="80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91" name="AutoShape 43"/>
              <p:cNvCxnSpPr>
                <a:cxnSpLocks noChangeShapeType="1"/>
              </p:cNvCxnSpPr>
              <p:nvPr/>
            </p:nvCxnSpPr>
            <p:spPr bwMode="auto">
              <a:xfrm flipH="1">
                <a:off x="4093" y="15936"/>
                <a:ext cx="6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92" name="AutoShape 44"/>
              <p:cNvCxnSpPr>
                <a:cxnSpLocks noChangeShapeType="1"/>
              </p:cNvCxnSpPr>
              <p:nvPr/>
            </p:nvCxnSpPr>
            <p:spPr bwMode="auto">
              <a:xfrm flipV="1">
                <a:off x="5584" y="15120"/>
                <a:ext cx="0" cy="5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93" name="Text Box 45"/>
              <p:cNvSpPr txBox="1">
                <a:spLocks noChangeArrowheads="1"/>
              </p:cNvSpPr>
              <p:nvPr/>
            </p:nvSpPr>
            <p:spPr bwMode="auto">
              <a:xfrm>
                <a:off x="5620" y="14223"/>
                <a:ext cx="718" cy="4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is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4" name="Text Box 46"/>
              <p:cNvSpPr txBox="1">
                <a:spLocks noChangeArrowheads="1"/>
              </p:cNvSpPr>
              <p:nvPr/>
            </p:nvSpPr>
            <p:spPr bwMode="auto">
              <a:xfrm>
                <a:off x="5690" y="15241"/>
                <a:ext cx="977" cy="4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Mangal"/>
                  </a:rPr>
                  <a:t>instance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820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FRAMES </a:t>
            </a:r>
            <a:r>
              <a:rPr lang="en-US" dirty="0" smtClean="0"/>
              <a:t>:- means of representing common sense knowledge. Knowledge is organized into small packets called “Frames”. All frames of a given situation constitute the system. </a:t>
            </a:r>
          </a:p>
          <a:p>
            <a:r>
              <a:rPr lang="en-US" dirty="0" smtClean="0"/>
              <a:t> A frame can be defined as a structure that has slots for various objects &amp; a collection of frames consist of expectation for a given situation. </a:t>
            </a:r>
          </a:p>
          <a:p>
            <a:r>
              <a:rPr lang="en-US" dirty="0" smtClean="0"/>
              <a:t>Frame are used to represent two types of knowledge viz. declarative/factual and procedural, declarative &amp; procedural Frames: - </a:t>
            </a:r>
          </a:p>
          <a:p>
            <a:r>
              <a:rPr lang="en-US" dirty="0" smtClean="0"/>
              <a:t>A frame that merely contains description about objects is call a declarative type/factual situational frame.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2400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FRAMES</a:t>
            </a:r>
            <a:endParaRPr lang="en-US" sz="28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3810000"/>
          <a:ext cx="2743199" cy="2560320"/>
        </p:xfrm>
        <a:graphic>
          <a:graphicData uri="http://schemas.openxmlformats.org/drawingml/2006/table">
            <a:tbl>
              <a:tblPr/>
              <a:tblGrid>
                <a:gridCol w="1871659"/>
                <a:gridCol w="871540"/>
              </a:tblGrid>
              <a:tr h="36570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Name : Computer Centre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56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A/c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Stationary cupboard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Computer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Dumb terminals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56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Printer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8197" name="AutoShape 5"/>
          <p:cNvCxnSpPr>
            <a:cxnSpLocks noChangeShapeType="1"/>
          </p:cNvCxnSpPr>
          <p:nvPr/>
        </p:nvCxnSpPr>
        <p:spPr bwMode="auto">
          <a:xfrm flipH="1">
            <a:off x="4410075" y="4716463"/>
            <a:ext cx="13922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198" name="AutoShape 6"/>
          <p:cNvCxnSpPr>
            <a:cxnSpLocks noChangeShapeType="1"/>
          </p:cNvCxnSpPr>
          <p:nvPr/>
        </p:nvCxnSpPr>
        <p:spPr bwMode="auto">
          <a:xfrm flipH="1">
            <a:off x="4495800" y="4114800"/>
            <a:ext cx="12334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791200" y="3946267"/>
            <a:ext cx="266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 of the frame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Slots in the frame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</TotalTime>
  <Words>962</Words>
  <Application>Microsoft Office PowerPoint</Application>
  <PresentationFormat>On-screen Show (4:3)</PresentationFormat>
  <Paragraphs>173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Syed Rehan</dc:creator>
  <cp:lastModifiedBy>Administrator</cp:lastModifiedBy>
  <cp:revision>22</cp:revision>
  <dcterms:created xsi:type="dcterms:W3CDTF">2018-07-14T06:40:16Z</dcterms:created>
  <dcterms:modified xsi:type="dcterms:W3CDTF">2018-07-25T12:28:03Z</dcterms:modified>
</cp:coreProperties>
</file>